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1" r:id="rId5"/>
    <p:sldMasterId id="2147483728" r:id="rId6"/>
  </p:sldMasterIdLst>
  <p:notesMasterIdLst>
    <p:notesMasterId r:id="rId15"/>
  </p:notesMasterIdLst>
  <p:handoutMasterIdLst>
    <p:handoutMasterId r:id="rId16"/>
  </p:handoutMasterIdLst>
  <p:sldIdLst>
    <p:sldId id="256" r:id="rId7"/>
    <p:sldId id="563" r:id="rId8"/>
    <p:sldId id="473" r:id="rId9"/>
    <p:sldId id="559" r:id="rId10"/>
    <p:sldId id="567" r:id="rId11"/>
    <p:sldId id="568" r:id="rId12"/>
    <p:sldId id="570" r:id="rId13"/>
    <p:sldId id="569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AC6CD"/>
    <a:srgbClr val="E8E8ED"/>
    <a:srgbClr val="CDCDDA"/>
    <a:srgbClr val="FFFF99"/>
    <a:srgbClr val="BDD7EE"/>
    <a:srgbClr val="3333FF"/>
    <a:srgbClr val="3333CC"/>
    <a:srgbClr val="0000CC"/>
    <a:srgbClr val="1A1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3" autoAdjust="0"/>
    <p:restoredTop sz="87740" autoAdjust="0"/>
  </p:normalViewPr>
  <p:slideViewPr>
    <p:cSldViewPr snapToGrid="0">
      <p:cViewPr varScale="1">
        <p:scale>
          <a:sx n="110" d="100"/>
          <a:sy n="110" d="100"/>
        </p:scale>
        <p:origin x="1404" y="84"/>
      </p:cViewPr>
      <p:guideLst>
        <p:guide orient="horz" pos="268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392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120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2639" cy="4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171" y="1"/>
            <a:ext cx="3002639" cy="4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2030"/>
            <a:ext cx="3002639" cy="46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171" y="8822030"/>
            <a:ext cx="3002639" cy="46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4CDD853-C7D7-4D4C-A82C-33157C269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6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2639" cy="4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6171" y="1"/>
            <a:ext cx="3002639" cy="4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0563"/>
            <a:ext cx="470535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013" y="4449220"/>
            <a:ext cx="5160786" cy="41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2030"/>
            <a:ext cx="3002639" cy="46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6171" y="8822030"/>
            <a:ext cx="3002639" cy="46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9683736-0812-434F-A643-1F966602C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68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83736-0812-434F-A643-1F966602C0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83736-0812-434F-A643-1F966602C0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3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83736-0812-434F-A643-1F966602C0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2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83736-0812-434F-A643-1F966602C0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1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83736-0812-434F-A643-1F966602C0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5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83736-0812-434F-A643-1F966602C0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9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5"/>
          <p:cNvSpPr>
            <a:spLocks noChangeShapeType="1"/>
          </p:cNvSpPr>
          <p:nvPr userDrawn="1"/>
        </p:nvSpPr>
        <p:spPr bwMode="auto">
          <a:xfrm>
            <a:off x="381000" y="6388100"/>
            <a:ext cx="8382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98987" y="4465638"/>
            <a:ext cx="4314353" cy="1144587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78363" y="1836738"/>
            <a:ext cx="4218502" cy="2125662"/>
          </a:xfrm>
        </p:spPr>
        <p:txBody>
          <a:bodyPr/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4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2" descr="C:\Users\1061378037A\Desktop\Shield_AFIMSC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2" y="1600200"/>
            <a:ext cx="4111335" cy="405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404526"/>
            <a:ext cx="9144000" cy="600164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300" b="1" dirty="0" smtClean="0">
                <a:solidFill>
                  <a:srgbClr val="000000"/>
                </a:solidFill>
                <a:latin typeface="Tahoma" charset="0"/>
              </a:rPr>
              <a:t>Air Force Civil Engineer Center</a:t>
            </a:r>
            <a:endParaRPr lang="en-US" sz="3300" b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 userDrawn="1"/>
        </p:nvSpPr>
        <p:spPr bwMode="auto">
          <a:xfrm>
            <a:off x="381000" y="6477490"/>
            <a:ext cx="8382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Battle Ready…Built Right!</a:t>
            </a:r>
            <a:endParaRPr lang="en-US" sz="1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2" y="1600200"/>
            <a:ext cx="41113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4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89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iefing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061378037A\Desktop\Shield_AFIMSC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63" y="1480931"/>
            <a:ext cx="4111335" cy="405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70" y="1485618"/>
            <a:ext cx="4229808" cy="419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2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8728364" y="6519863"/>
            <a:ext cx="41563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00F39A-F38B-4BD2-9138-636B5AB92BEE}" type="slidenum">
              <a:rPr lang="en-US" sz="105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9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5"/>
          <p:cNvSpPr>
            <a:spLocks noChangeShapeType="1"/>
          </p:cNvSpPr>
          <p:nvPr userDrawn="1"/>
        </p:nvSpPr>
        <p:spPr bwMode="auto">
          <a:xfrm>
            <a:off x="381000" y="6388100"/>
            <a:ext cx="8382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98988" y="4465640"/>
            <a:ext cx="4314353" cy="1144587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908413" y="2032807"/>
            <a:ext cx="6411360" cy="920356"/>
          </a:xfrm>
        </p:spPr>
        <p:txBody>
          <a:bodyPr/>
          <a:lstStyle>
            <a:lvl1pPr marL="0" indent="0" algn="ctr">
              <a:buNone/>
              <a:defRPr sz="33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Line 23"/>
          <p:cNvSpPr>
            <a:spLocks noChangeShapeType="1"/>
          </p:cNvSpPr>
          <p:nvPr userDrawn="1"/>
        </p:nvSpPr>
        <p:spPr bwMode="auto">
          <a:xfrm>
            <a:off x="381000" y="1079500"/>
            <a:ext cx="8382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56438" y="404527"/>
            <a:ext cx="6933466" cy="47320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75" b="1" dirty="0">
                <a:solidFill>
                  <a:srgbClr val="000000"/>
                </a:solidFill>
                <a:latin typeface="Tahoma" charset="0"/>
              </a:rPr>
              <a:t>Air Force Civil Engineer Center</a:t>
            </a:r>
          </a:p>
        </p:txBody>
      </p:sp>
      <p:sp>
        <p:nvSpPr>
          <p:cNvPr id="8" name="Text Box 25"/>
          <p:cNvSpPr txBox="1">
            <a:spLocks noChangeArrowheads="1"/>
          </p:cNvSpPr>
          <p:nvPr userDrawn="1"/>
        </p:nvSpPr>
        <p:spPr bwMode="auto">
          <a:xfrm>
            <a:off x="381000" y="6477491"/>
            <a:ext cx="83820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Battle Ready … Built Right!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3" y="1857376"/>
            <a:ext cx="3208717" cy="346175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Picture 2" descr="C:\Users\1061378037A\Desktop\Shield_AFIMSC_jp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8" y="64588"/>
            <a:ext cx="914400" cy="9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82" y="55325"/>
            <a:ext cx="942357" cy="9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57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876" y="76200"/>
            <a:ext cx="648451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364" y="6519863"/>
            <a:ext cx="415635" cy="3381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364" y="6519863"/>
            <a:ext cx="415635" cy="3381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0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894" y="59821"/>
            <a:ext cx="671050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364" y="6519863"/>
            <a:ext cx="415635" cy="3381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80" y="76200"/>
            <a:ext cx="650334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364" y="6519863"/>
            <a:ext cx="415635" cy="3381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59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50" y="1145137"/>
            <a:ext cx="3008313" cy="102180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950" y="2166939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8728364" y="6519863"/>
            <a:ext cx="41563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05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00F39A-F38B-4BD2-9138-636B5AB92BE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0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350" y="5324302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7350" y="1136477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7350" y="5891040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364" y="6519863"/>
            <a:ext cx="415635" cy="3381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4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76" y="76200"/>
            <a:ext cx="7272817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94792-5116-4B67-95FB-CDE98BA395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7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6063" y="1140231"/>
            <a:ext cx="8403377" cy="472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364" y="6519863"/>
            <a:ext cx="415635" cy="3381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2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634" y="102551"/>
            <a:ext cx="6690889" cy="888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364" y="6519863"/>
            <a:ext cx="415635" cy="3381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49126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364" y="6519863"/>
            <a:ext cx="415635" cy="3381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32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iefing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061378037A\Desktop\Shield_AFIMSC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93" y="4058555"/>
            <a:ext cx="2613679" cy="25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34" y="105272"/>
            <a:ext cx="3395207" cy="366295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17" y="4065973"/>
            <a:ext cx="2655018" cy="26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26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28364" y="6519863"/>
            <a:ext cx="415635" cy="3381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6025"/>
            <a:ext cx="4191000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0642-A502-4F40-AD02-28CCF458C3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6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074568" cy="8202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A43E1-87F7-4E17-A24B-E57C8E83E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7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22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91226"/>
            <a:ext cx="5111750" cy="5562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3276"/>
            <a:ext cx="3008313" cy="43520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8110-0A3F-4DFD-B067-7E2BC16D86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797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015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8471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ED74-B987-4135-B94D-0D90DF6EFF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3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3032" y="1231232"/>
            <a:ext cx="8534400" cy="472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79CF8-8BB6-4C25-8C48-773039E4EB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7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8" y="274638"/>
            <a:ext cx="7206917" cy="82023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296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5850" y="6519863"/>
            <a:ext cx="1068149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1DD94792-5116-4B67-95FB-CDE98BA395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38676" y="76200"/>
            <a:ext cx="72094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Line 23"/>
          <p:cNvSpPr>
            <a:spLocks noChangeShapeType="1"/>
          </p:cNvSpPr>
          <p:nvPr userDrawn="1"/>
        </p:nvSpPr>
        <p:spPr bwMode="auto">
          <a:xfrm>
            <a:off x="381000" y="1080263"/>
            <a:ext cx="8382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  <a:effectLst/>
          <a:scene3d>
            <a:camera prst="orthographicFront"/>
            <a:lightRig rig="threePt" dir="t">
              <a:rot lat="0" lon="0" rev="2400000"/>
            </a:lightRig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1061378037A\Desktop\Shield_AFIMSC_jp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" y="94627"/>
            <a:ext cx="904176" cy="8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13" y="94627"/>
            <a:ext cx="914397" cy="9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77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5851" y="6519865"/>
            <a:ext cx="1068149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50"/>
            </a:lvl1pPr>
          </a:lstStyle>
          <a:p>
            <a:pPr>
              <a:defRPr/>
            </a:pPr>
            <a:fld id="{088E16BE-9852-4E3D-BD06-F160B18C30C6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59680" y="76200"/>
            <a:ext cx="620634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6025"/>
            <a:ext cx="853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ine 23"/>
          <p:cNvSpPr>
            <a:spLocks noChangeShapeType="1"/>
          </p:cNvSpPr>
          <p:nvPr userDrawn="1"/>
        </p:nvSpPr>
        <p:spPr bwMode="auto">
          <a:xfrm>
            <a:off x="381000" y="1080263"/>
            <a:ext cx="8382000" cy="0"/>
          </a:xfrm>
          <a:prstGeom prst="line">
            <a:avLst/>
          </a:prstGeom>
          <a:noFill/>
          <a:ln w="57150">
            <a:solidFill>
              <a:srgbClr val="1A1596"/>
            </a:solidFill>
            <a:round/>
            <a:headEnd/>
            <a:tailEnd/>
          </a:ln>
          <a:effectLst/>
          <a:scene3d>
            <a:camera prst="orthographicFront"/>
            <a:lightRig rig="threePt" dir="t">
              <a:rot lat="0" lon="0" rev="2400000"/>
            </a:lightRig>
          </a:scene3d>
          <a:sp3d prstMaterial="plastic"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7" y="68828"/>
            <a:ext cx="854394" cy="92177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C:\Users\1061378037A\Desktop\Shield_AFIMSC_jp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87" y="44362"/>
            <a:ext cx="683104" cy="67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2" y="365905"/>
            <a:ext cx="658406" cy="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4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elody.jensen.1@us.af.mi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98987" y="4465638"/>
            <a:ext cx="4314353" cy="1517719"/>
          </a:xfrm>
        </p:spPr>
        <p:txBody>
          <a:bodyPr/>
          <a:lstStyle/>
          <a:p>
            <a:r>
              <a:rPr lang="en-US" altLang="en-US" dirty="0" smtClean="0"/>
              <a:t>Ms. Melody Jensen</a:t>
            </a:r>
          </a:p>
          <a:p>
            <a:r>
              <a:rPr lang="en-US" altLang="en-US" dirty="0" smtClean="0"/>
              <a:t>AFCEC/CZOM</a:t>
            </a:r>
          </a:p>
          <a:p>
            <a:r>
              <a:rPr lang="en-US" altLang="en-US" dirty="0" smtClean="0"/>
              <a:t>11 December 2018</a:t>
            </a:r>
            <a:endParaRPr lang="en-US" alt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98987" y="2301470"/>
            <a:ext cx="4218502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4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/>
              <a:t>PFOS/PFOA Off-Base Drinking Water Impacts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6935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618" y="1317366"/>
            <a:ext cx="868908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>
                <a:latin typeface="+mn-lt"/>
              </a:rPr>
              <a:t>PFOS/PFOA Timeline at Ellsworth AFB </a:t>
            </a:r>
          </a:p>
          <a:p>
            <a:pPr marL="342900" indent="-342900"/>
            <a:r>
              <a:rPr lang="en-US" sz="2800" b="1" dirty="0" smtClean="0">
                <a:latin typeface="+mn-lt"/>
              </a:rPr>
              <a:t>Off-Base Drinking Water Well Sampling </a:t>
            </a:r>
          </a:p>
          <a:p>
            <a:pPr marL="342900" indent="-342900"/>
            <a:r>
              <a:rPr lang="en-US" sz="2800" b="1" dirty="0" smtClean="0">
                <a:latin typeface="+mn-lt"/>
              </a:rPr>
              <a:t>Future plans </a:t>
            </a:r>
          </a:p>
          <a:p>
            <a:pPr marL="342900" indent="-342900"/>
            <a:endParaRPr lang="en-US" sz="2800" b="1" dirty="0" smtClean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34498" y="76200"/>
            <a:ext cx="728505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US" kern="0" dirty="0" smtClean="0"/>
              <a:t>Overview</a:t>
            </a:r>
            <a:endParaRPr lang="en-US" kern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13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73" y="1161793"/>
            <a:ext cx="85939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/>
              <a:t>2011 </a:t>
            </a:r>
            <a:r>
              <a:rPr lang="en-US" altLang="en-US" sz="2000" b="1" dirty="0"/>
              <a:t>- PFCs detected at the (FT001) as part of Broad Agency Announcement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2013 - Remedial Investigation (RI) Funded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2014 - Limited Site Investigation (SI) Completed at 6 Sites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2015 - Preliminary Assessment Completed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2016 - Stage 1 Fieldwork for the RI </a:t>
            </a:r>
            <a:r>
              <a:rPr lang="en-US" altLang="en-US" sz="2000" b="1" dirty="0" smtClean="0"/>
              <a:t>Completed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C00000"/>
                </a:solidFill>
              </a:rPr>
              <a:t>2016 - EPA established lifetime Health Advisory drinking water for </a:t>
            </a:r>
          </a:p>
          <a:p>
            <a:pPr marL="457200" lvl="2">
              <a:buNone/>
              <a:defRPr/>
            </a:pP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        PFOA/PFOA of 70 </a:t>
            </a:r>
            <a:r>
              <a:rPr lang="en-US" altLang="en-US" sz="2000" b="1" dirty="0" err="1" smtClean="0">
                <a:solidFill>
                  <a:srgbClr val="C00000"/>
                </a:solidFill>
              </a:rPr>
              <a:t>ppt</a:t>
            </a:r>
            <a:endParaRPr lang="en-US" altLang="en-US" sz="2000" b="1" dirty="0">
              <a:solidFill>
                <a:srgbClr val="C0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2016 - Off-Base Private Well Identified &amp; </a:t>
            </a:r>
            <a:r>
              <a:rPr lang="en-US" altLang="en-US" sz="2000" b="1" dirty="0" smtClean="0"/>
              <a:t>Sampled</a:t>
            </a:r>
            <a:endParaRPr lang="en-US" altLang="en-US" sz="2000" b="1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2016 - Alternate Water Supply Provided to Impacted Landowners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2018 - Stage 2 Fieldwork for the RI Completed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2018 - SI Fieldwork </a:t>
            </a:r>
            <a:r>
              <a:rPr lang="en-US" altLang="en-US" sz="2000" b="1" dirty="0" smtClean="0"/>
              <a:t>Completed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2018 - Off-Base Private Drinking Water Well Survey /Sampling</a:t>
            </a:r>
            <a:endParaRPr lang="en-US" sz="2000" b="1" dirty="0">
              <a:solidFill>
                <a:srgbClr val="C0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Future </a:t>
            </a:r>
            <a:r>
              <a:rPr lang="en-US" sz="2000" b="1" dirty="0"/>
              <a:t>- Stage 3 Fieldwork &amp; </a:t>
            </a:r>
            <a:r>
              <a:rPr lang="en-US" sz="2000" b="1" dirty="0" smtClean="0"/>
              <a:t>Complete RI</a:t>
            </a:r>
            <a:endParaRPr lang="en-US" sz="2000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PFC Timeline at Ellsworth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75850" y="6528741"/>
            <a:ext cx="1068149" cy="338137"/>
          </a:xfrm>
        </p:spPr>
        <p:txBody>
          <a:bodyPr/>
          <a:lstStyle/>
          <a:p>
            <a:pPr>
              <a:defRPr/>
            </a:pPr>
            <a:fld id="{DC00F39A-F38B-4BD2-9138-636B5AB92BEE}" type="slidenum">
              <a:rPr lang="en-US" sz="1050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73" y="1161793"/>
            <a:ext cx="8720436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>
              <a:buFontTx/>
              <a:buChar char="•"/>
              <a:defRPr/>
            </a:pPr>
            <a:r>
              <a:rPr lang="en-US" altLang="en-US" sz="2200" b="1" dirty="0" smtClean="0"/>
              <a:t>Private </a:t>
            </a:r>
            <a:r>
              <a:rPr lang="en-US" altLang="en-US" sz="2200" b="1" dirty="0"/>
              <a:t>well sampled in 2016 (99 </a:t>
            </a:r>
            <a:r>
              <a:rPr lang="en-US" altLang="en-US" sz="2200" b="1" dirty="0" err="1"/>
              <a:t>ppt</a:t>
            </a:r>
            <a:r>
              <a:rPr lang="en-US" altLang="en-US" sz="2200" b="1" dirty="0"/>
              <a:t>) and again in 2017 (182 </a:t>
            </a:r>
            <a:r>
              <a:rPr lang="en-US" altLang="en-US" sz="2200" b="1" dirty="0" err="1"/>
              <a:t>ppt</a:t>
            </a:r>
            <a:r>
              <a:rPr lang="en-US" altLang="en-US" sz="2200" b="1" dirty="0"/>
              <a:t>)</a:t>
            </a:r>
          </a:p>
          <a:p>
            <a:pPr marL="800100" lvl="2" indent="-342900">
              <a:buFontTx/>
              <a:buChar char="•"/>
              <a:defRPr/>
            </a:pPr>
            <a:r>
              <a:rPr lang="en-US" altLang="en-US" sz="2000" kern="0" dirty="0" smtClean="0">
                <a:latin typeface="Arial" panose="020B0604020202020204" pitchFamily="34" charset="0"/>
              </a:rPr>
              <a:t>Connected 2 impacted </a:t>
            </a:r>
            <a:r>
              <a:rPr lang="en-US" altLang="en-US" sz="2000" kern="0" dirty="0">
                <a:latin typeface="Arial" panose="020B0604020202020204" pitchFamily="34" charset="0"/>
              </a:rPr>
              <a:t>properties to alternate water source</a:t>
            </a:r>
          </a:p>
          <a:p>
            <a:pPr marL="342900" lvl="3" indent="-342900">
              <a:buFontTx/>
              <a:buChar char="•"/>
              <a:defRPr/>
            </a:pPr>
            <a:r>
              <a:rPr lang="en-US" altLang="en-US" sz="2200" b="1" dirty="0" smtClean="0"/>
              <a:t>Off-Base </a:t>
            </a:r>
            <a:r>
              <a:rPr lang="en-US" altLang="en-US" sz="2200" b="1" dirty="0"/>
              <a:t>Door to Door </a:t>
            </a:r>
            <a:r>
              <a:rPr lang="en-US" altLang="en-US" sz="2200" b="1" dirty="0" smtClean="0"/>
              <a:t>Private Well Survey/Sampling </a:t>
            </a:r>
          </a:p>
          <a:p>
            <a:pPr marL="800100" lvl="4" indent="-342900">
              <a:defRPr/>
            </a:pPr>
            <a:r>
              <a:rPr lang="en-US" altLang="en-US" sz="2000" b="1" dirty="0" smtClean="0"/>
              <a:t>Phase 1</a:t>
            </a:r>
            <a:r>
              <a:rPr lang="en-US" altLang="en-US" sz="2000" dirty="0" smtClean="0"/>
              <a:t>:  18 Sept 2018 – 24 wells sampled</a:t>
            </a:r>
          </a:p>
          <a:p>
            <a:pPr marL="1257300" lvl="5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12 Drinking water wells (9 above EPA Lifetime Health Advisory)</a:t>
            </a:r>
          </a:p>
          <a:p>
            <a:pPr marL="1257300" lvl="5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10 Irrigation wells (8 above EPA LHA)</a:t>
            </a:r>
          </a:p>
          <a:p>
            <a:pPr marL="800100" lvl="4" indent="-342900">
              <a:defRPr/>
            </a:pPr>
            <a:r>
              <a:rPr lang="en-US" altLang="en-US" sz="2200" b="1" dirty="0" smtClean="0"/>
              <a:t>Phase 2:  </a:t>
            </a:r>
            <a:r>
              <a:rPr lang="en-US" altLang="en-US" sz="2200" dirty="0" smtClean="0"/>
              <a:t>29 Oct 2018 – 27 Drinking water wells sampled</a:t>
            </a:r>
          </a:p>
          <a:p>
            <a:pPr marL="1257300" lvl="5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2 Wells above EPA LHA</a:t>
            </a:r>
          </a:p>
          <a:p>
            <a:pPr marL="800100" lvl="4" indent="-342900">
              <a:defRPr/>
            </a:pPr>
            <a:r>
              <a:rPr lang="en-US" altLang="en-US" sz="2200" b="1" dirty="0" smtClean="0"/>
              <a:t>Phase 3:  </a:t>
            </a:r>
            <a:r>
              <a:rPr lang="en-US" altLang="en-US" sz="2200" dirty="0" smtClean="0"/>
              <a:t>29 Nov 2018 – 16 wells sampled</a:t>
            </a:r>
          </a:p>
          <a:p>
            <a:pPr marL="1257300" lvl="5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10 Drinking water wells (4 above EPA LHA)</a:t>
            </a:r>
          </a:p>
          <a:p>
            <a:pPr marL="1257300" lvl="5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6 Irrigation wells (2 above EPA/LHA)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 smtClean="0"/>
              <a:t>Alternate Water provided to properties above EPA LHA</a:t>
            </a:r>
            <a:endParaRPr lang="en-US" altLang="en-US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Off-Base Drinking Water</a:t>
            </a:r>
            <a:br>
              <a:rPr lang="en-US" sz="3200" dirty="0" smtClean="0"/>
            </a:br>
            <a:r>
              <a:rPr lang="en-US" sz="3200" dirty="0" smtClean="0"/>
              <a:t> Well Sampling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75850" y="6528741"/>
            <a:ext cx="1068149" cy="338137"/>
          </a:xfrm>
        </p:spPr>
        <p:txBody>
          <a:bodyPr/>
          <a:lstStyle/>
          <a:p>
            <a:pPr>
              <a:defRPr/>
            </a:pPr>
            <a:fld id="{DC00F39A-F38B-4BD2-9138-636B5AB92BEE}" type="slidenum">
              <a:rPr lang="en-US" sz="105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Off-Base Drinking Water</a:t>
            </a:r>
            <a:br>
              <a:rPr lang="en-US" sz="3200" dirty="0"/>
            </a:br>
            <a:r>
              <a:rPr lang="en-US" sz="3200" dirty="0"/>
              <a:t> Well 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94792-5116-4B67-95FB-CDE98BA395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5202" r="25540" b="8335"/>
          <a:stretch/>
        </p:blipFill>
        <p:spPr>
          <a:xfrm>
            <a:off x="259491" y="1396322"/>
            <a:ext cx="6487297" cy="51156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5" t="4785" r="3108" b="63680"/>
          <a:stretch/>
        </p:blipFill>
        <p:spPr>
          <a:xfrm>
            <a:off x="6895070" y="1396322"/>
            <a:ext cx="2014153" cy="18658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73" y="1161793"/>
            <a:ext cx="8720436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>
              <a:buFontTx/>
              <a:buChar char="•"/>
              <a:defRPr/>
            </a:pPr>
            <a:r>
              <a:rPr lang="en-US" altLang="en-US" sz="2200" b="1" dirty="0" smtClean="0"/>
              <a:t>Finalize the PFOS/PFOA Remedial Investigation for site FT001 </a:t>
            </a:r>
            <a:endParaRPr lang="en-US" altLang="en-US" sz="1800" kern="0" dirty="0">
              <a:latin typeface="Arial" panose="020B0604020202020204" pitchFamily="34" charset="0"/>
            </a:endParaRPr>
          </a:p>
          <a:p>
            <a:pPr marL="342900" lvl="3" indent="-342900">
              <a:buFontTx/>
              <a:buChar char="•"/>
              <a:defRPr/>
            </a:pPr>
            <a:r>
              <a:rPr lang="en-US" altLang="en-US" sz="2200" b="1" dirty="0" smtClean="0"/>
              <a:t>Continue to identify and sample off-base drinking water wells for PFOS/PFOA using the 3-Ps</a:t>
            </a:r>
          </a:p>
          <a:p>
            <a:pPr marL="800100" lvl="4" indent="-342900">
              <a:defRPr/>
            </a:pPr>
            <a:r>
              <a:rPr lang="en-US" altLang="en-US" sz="2000" b="1" dirty="0" smtClean="0"/>
              <a:t>Proximity</a:t>
            </a:r>
          </a:p>
          <a:p>
            <a:pPr marL="800100" lvl="4" indent="-342900">
              <a:defRPr/>
            </a:pPr>
            <a:r>
              <a:rPr lang="en-US" altLang="en-US" sz="2000" b="1" dirty="0" smtClean="0"/>
              <a:t>Probability</a:t>
            </a:r>
          </a:p>
          <a:p>
            <a:pPr marL="800100" lvl="4" indent="-342900">
              <a:defRPr/>
            </a:pPr>
            <a:r>
              <a:rPr lang="en-US" altLang="en-US" sz="2000" b="1" dirty="0" smtClean="0"/>
              <a:t>Pathway  </a:t>
            </a:r>
          </a:p>
          <a:p>
            <a:pPr marL="342900" lvl="3" indent="-342900">
              <a:buFontTx/>
              <a:buChar char="•"/>
              <a:defRPr/>
            </a:pPr>
            <a:r>
              <a:rPr lang="en-US" altLang="en-US" sz="2200" b="1" dirty="0" smtClean="0"/>
              <a:t>Continue to provide alternate water to impacted properties </a:t>
            </a:r>
          </a:p>
          <a:p>
            <a:pPr marL="800100" lvl="4" indent="-342900">
              <a:defRPr/>
            </a:pPr>
            <a:r>
              <a:rPr lang="en-US" altLang="en-US" sz="2000" b="1" dirty="0" smtClean="0"/>
              <a:t>Provide bottled water until permanent solutions are implemented</a:t>
            </a:r>
          </a:p>
          <a:p>
            <a:pPr marL="800100" lvl="4" indent="-342900">
              <a:defRPr/>
            </a:pPr>
            <a:r>
              <a:rPr lang="en-US" altLang="en-US" sz="2000" b="1" dirty="0" smtClean="0"/>
              <a:t>Work with property owners to design/install treatment systems (reverse osmosis) on drinking water wells</a:t>
            </a:r>
          </a:p>
          <a:p>
            <a:pPr marL="800100" lvl="4" indent="-342900">
              <a:defRPr/>
            </a:pPr>
            <a:r>
              <a:rPr lang="en-US" altLang="en-US" sz="2000" b="1" dirty="0" smtClean="0"/>
              <a:t>Connect properties to municipal water system if available</a:t>
            </a:r>
          </a:p>
          <a:p>
            <a:pPr marL="800100" lvl="4" indent="-342900">
              <a:defRPr/>
            </a:pPr>
            <a:r>
              <a:rPr lang="en-US" altLang="en-US" sz="2000" b="1" dirty="0" smtClean="0"/>
              <a:t>Work with municipal water systems to expand service area or capacity if feasible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75850" y="6528741"/>
            <a:ext cx="1068149" cy="338137"/>
          </a:xfrm>
        </p:spPr>
        <p:txBody>
          <a:bodyPr/>
          <a:lstStyle/>
          <a:p>
            <a:pPr>
              <a:defRPr/>
            </a:pPr>
            <a:fld id="{DC00F39A-F38B-4BD2-9138-636B5AB92BEE}" type="slidenum">
              <a:rPr lang="en-US" sz="105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6024"/>
            <a:ext cx="8534400" cy="472757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Melody Jensen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400" dirty="0" smtClean="0"/>
              <a:t>AFCEC/CZOM</a:t>
            </a:r>
          </a:p>
          <a:p>
            <a:pPr marL="0" indent="0" algn="ctr">
              <a:buNone/>
            </a:pPr>
            <a:r>
              <a:rPr lang="en-US" sz="2400" dirty="0" smtClean="0"/>
              <a:t>2125 Scott </a:t>
            </a:r>
            <a:r>
              <a:rPr lang="en-US" sz="2400" dirty="0" err="1" smtClean="0"/>
              <a:t>Dr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Ellsworth AFB 57706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605-385-2677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Melody.jensen.1@us.af.mil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94792-5116-4B67-95FB-CDE98BA395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blank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7A40D5284C2F4B9FD64B130826DF8C" ma:contentTypeVersion="1" ma:contentTypeDescription="Create a new document." ma:contentTypeScope="" ma:versionID="a2b97466e51fb3a8ce4b2c19a16cdc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fbab48c8b1b770b4b7b0ac82e7ed9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006C81D-BCB0-46C0-9192-F91B9C30750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A7999D47-4172-40F4-8848-7C60EA35F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5EE331-DAA8-4B46-B451-760AC1C9198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D327322-14F1-4E08-A244-EBDA38B0824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17693</TotalTime>
  <Words>370</Words>
  <Application>Microsoft Office PowerPoint</Application>
  <PresentationFormat>On-screen Show (4:3)</PresentationFormat>
  <Paragraphs>70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Tahoma</vt:lpstr>
      <vt:lpstr>Times New Roman</vt:lpstr>
      <vt:lpstr>blank</vt:lpstr>
      <vt:lpstr>6_blank</vt:lpstr>
      <vt:lpstr>PowerPoint Presentation</vt:lpstr>
      <vt:lpstr>PowerPoint Presentation</vt:lpstr>
      <vt:lpstr>PFC Timeline at Ellsworth</vt:lpstr>
      <vt:lpstr>Off-Base Drinking Water  Well Sampling</vt:lpstr>
      <vt:lpstr>Off-Base Drinking Water  Well Sampling</vt:lpstr>
      <vt:lpstr>Future Plans</vt:lpstr>
      <vt:lpstr>Contact Information</vt:lpstr>
      <vt:lpstr>PowerPoint Presentation</vt:lpstr>
    </vt:vector>
  </TitlesOfParts>
  <Company>U.S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andersam</dc:creator>
  <cp:lastModifiedBy>ERWIN, NICOLAS Z A1C USAF AFGSC 28 BW/PA</cp:lastModifiedBy>
  <cp:revision>953</cp:revision>
  <cp:lastPrinted>2018-07-16T16:21:12Z</cp:lastPrinted>
  <dcterms:created xsi:type="dcterms:W3CDTF">2013-07-08T14:37:18Z</dcterms:created>
  <dcterms:modified xsi:type="dcterms:W3CDTF">2018-12-13T17:46:34Z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0x010100DE7A40D5284C2F4B9FD64B130826DF8C</vt:lpwstr>
  </property>
  <property fmtid="{D5CDD505-2E9C-101B-9397-08002B2CF9AE}" pid="4" name="_dlc_DocIdItemGuid">
    <vt:lpwstr>b0a0cbed-473b-4c38-b210-5b395b1cdcd3</vt:lpwstr>
  </property>
</Properties>
</file>